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3"/>
  </p:notesMasterIdLst>
  <p:handoutMasterIdLst>
    <p:handoutMasterId r:id="rId24"/>
  </p:handoutMasterIdLst>
  <p:sldIdLst>
    <p:sldId id="518" r:id="rId3"/>
    <p:sldId id="519" r:id="rId4"/>
    <p:sldId id="520" r:id="rId5"/>
    <p:sldId id="521" r:id="rId6"/>
    <p:sldId id="522" r:id="rId7"/>
    <p:sldId id="523" r:id="rId8"/>
    <p:sldId id="524" r:id="rId9"/>
    <p:sldId id="525" r:id="rId10"/>
    <p:sldId id="526" r:id="rId11"/>
    <p:sldId id="527" r:id="rId12"/>
    <p:sldId id="528" r:id="rId13"/>
    <p:sldId id="529" r:id="rId14"/>
    <p:sldId id="530" r:id="rId15"/>
    <p:sldId id="531" r:id="rId16"/>
    <p:sldId id="532" r:id="rId17"/>
    <p:sldId id="533" r:id="rId18"/>
    <p:sldId id="534" r:id="rId19"/>
    <p:sldId id="535" r:id="rId20"/>
    <p:sldId id="536" r:id="rId21"/>
    <p:sldId id="537" r:id="rId22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Contract Validity and Enforceability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70F7E134-4241-46CC-9E07-8BCD374BEDF8}">
      <dgm:prSet custT="1"/>
      <dgm:spPr/>
      <dgm:t>
        <a:bodyPr/>
        <a:lstStyle/>
        <a:p>
          <a:pPr rtl="0"/>
          <a:r>
            <a:rPr lang="en-US" sz="2800" b="0" dirty="0"/>
            <a:t>Contract Creation</a:t>
          </a:r>
        </a:p>
      </dgm:t>
    </dgm:pt>
    <dgm:pt modelId="{F9B15AE6-41BF-4984-ABA1-7075AA40B918}" type="parTrans" cxnId="{0D293239-A363-4812-93E6-E947FFB82200}">
      <dgm:prSet/>
      <dgm:spPr/>
      <dgm:t>
        <a:bodyPr/>
        <a:lstStyle/>
        <a:p>
          <a:endParaRPr lang="en-US" sz="1050" b="0"/>
        </a:p>
      </dgm:t>
    </dgm:pt>
    <dgm:pt modelId="{FCEA33B8-74C0-498E-AE28-490095D958CC}" type="sibTrans" cxnId="{0D293239-A363-4812-93E6-E947FFB82200}">
      <dgm:prSet/>
      <dgm:spPr/>
      <dgm:t>
        <a:bodyPr/>
        <a:lstStyle/>
        <a:p>
          <a:endParaRPr lang="en-US" sz="1050" b="0"/>
        </a:p>
      </dgm:t>
    </dgm:pt>
    <dgm:pt modelId="{2913AB88-C44E-4FF6-9B5A-2FCBE4188B86}">
      <dgm:prSet custT="1"/>
      <dgm:spPr/>
      <dgm:t>
        <a:bodyPr/>
        <a:lstStyle/>
        <a:p>
          <a:r>
            <a:rPr lang="en-US" sz="2800" b="0" dirty="0"/>
            <a:t>Classification of Contracts</a:t>
          </a:r>
        </a:p>
      </dgm:t>
    </dgm:pt>
    <dgm:pt modelId="{AB48D831-5AC7-4EE5-8564-62275E2A2DDA}" type="parTrans" cxnId="{9A1439CB-5F00-4066-BDED-87DC4F26DD2F}">
      <dgm:prSet/>
      <dgm:spPr/>
      <dgm:t>
        <a:bodyPr/>
        <a:lstStyle/>
        <a:p>
          <a:endParaRPr lang="en-US"/>
        </a:p>
      </dgm:t>
    </dgm:pt>
    <dgm:pt modelId="{60264D55-2000-46EB-A90E-3498FC7A6067}" type="sibTrans" cxnId="{9A1439CB-5F00-4066-BDED-87DC4F26DD2F}">
      <dgm:prSet/>
      <dgm:spPr/>
      <dgm:t>
        <a:bodyPr/>
        <a:lstStyle/>
        <a:p>
          <a:endParaRPr lang="en-US"/>
        </a:p>
      </dgm:t>
    </dgm:pt>
    <dgm:pt modelId="{B8E93DB0-9784-471F-9EE9-A67BAEF6965C}">
      <dgm:prSet custT="1"/>
      <dgm:spPr/>
      <dgm:t>
        <a:bodyPr/>
        <a:lstStyle/>
        <a:p>
          <a:r>
            <a:rPr lang="en-US" sz="2800" b="0" dirty="0"/>
            <a:t>Contract Termination</a:t>
          </a:r>
        </a:p>
      </dgm:t>
    </dgm:pt>
    <dgm:pt modelId="{F9C7150F-B285-4F7C-A93F-38DD6715EE44}" type="parTrans" cxnId="{48F556E9-FFD3-4C75-8A8E-93F48C64D8A7}">
      <dgm:prSet/>
      <dgm:spPr/>
      <dgm:t>
        <a:bodyPr/>
        <a:lstStyle/>
        <a:p>
          <a:endParaRPr lang="en-US"/>
        </a:p>
      </dgm:t>
    </dgm:pt>
    <dgm:pt modelId="{EA853FB0-833D-428C-9946-171F37ED6C62}" type="sibTrans" cxnId="{48F556E9-FFD3-4C75-8A8E-93F48C64D8A7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4" custScaleY="125340" custLinFactNeighborY="-3228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729E865C-C959-4C6D-ACFD-59365EF66CF4}" type="pres">
      <dgm:prSet presAssocID="{70F7E134-4241-46CC-9E07-8BCD374BEDF8}" presName="parentText" presStyleLbl="node1" presStyleIdx="1" presStyleCnt="4" custLinFactY="-14827" custLinFactNeighborX="-645" custLinFactNeighborY="-100000">
        <dgm:presLayoutVars>
          <dgm:chMax val="0"/>
          <dgm:bulletEnabled val="1"/>
        </dgm:presLayoutVars>
      </dgm:prSet>
      <dgm:spPr/>
    </dgm:pt>
    <dgm:pt modelId="{1FC0611F-1498-44EF-87D2-10B5AEF5078C}" type="pres">
      <dgm:prSet presAssocID="{FCEA33B8-74C0-498E-AE28-490095D958CC}" presName="spacer" presStyleCnt="0"/>
      <dgm:spPr/>
    </dgm:pt>
    <dgm:pt modelId="{CFA59156-2D63-402D-A1E9-E9F88C95313A}" type="pres">
      <dgm:prSet presAssocID="{2913AB88-C44E-4FF6-9B5A-2FCBE4188B86}" presName="parentText" presStyleLbl="node1" presStyleIdx="2" presStyleCnt="4" custLinFactY="-31141" custLinFactNeighborX="-645" custLinFactNeighborY="-100000">
        <dgm:presLayoutVars>
          <dgm:chMax val="0"/>
          <dgm:bulletEnabled val="1"/>
        </dgm:presLayoutVars>
      </dgm:prSet>
      <dgm:spPr/>
    </dgm:pt>
    <dgm:pt modelId="{F4D3C8A9-1D48-4AB9-A3BA-13A086184205}" type="pres">
      <dgm:prSet presAssocID="{60264D55-2000-46EB-A90E-3498FC7A6067}" presName="spacer" presStyleCnt="0"/>
      <dgm:spPr/>
    </dgm:pt>
    <dgm:pt modelId="{A784E36F-0B63-4FF8-AA1D-5417D959D237}" type="pres">
      <dgm:prSet presAssocID="{B8E93DB0-9784-471F-9EE9-A67BAEF6965C}" presName="parentText" presStyleLbl="node1" presStyleIdx="3" presStyleCnt="4" custLinFactY="-47454" custLinFactNeighborX="-645" custLinFactNeighborY="-100000">
        <dgm:presLayoutVars>
          <dgm:chMax val="0"/>
          <dgm:bulletEnabled val="1"/>
        </dgm:presLayoutVars>
      </dgm:prSet>
      <dgm:spPr/>
    </dgm:pt>
  </dgm:ptLst>
  <dgm:cxnLst>
    <dgm:cxn modelId="{16998F0B-7880-498F-8E11-77B2783B31E2}" type="presOf" srcId="{420FE836-15B6-40BC-9F25-40BD8E0A5E39}" destId="{61E18645-9A1E-41BA-8952-7654E9D4A096}" srcOrd="0" destOrd="0" presId="urn:microsoft.com/office/officeart/2005/8/layout/vList2"/>
    <dgm:cxn modelId="{6EAAFF17-6203-4EE6-9DEB-66D1F278C208}" type="presOf" srcId="{70F7E134-4241-46CC-9E07-8BCD374BEDF8}" destId="{729E865C-C959-4C6D-ACFD-59365EF66CF4}" srcOrd="0" destOrd="0" presId="urn:microsoft.com/office/officeart/2005/8/layout/vList2"/>
    <dgm:cxn modelId="{0D293239-A363-4812-93E6-E947FFB82200}" srcId="{420FE836-15B6-40BC-9F25-40BD8E0A5E39}" destId="{70F7E134-4241-46CC-9E07-8BCD374BEDF8}" srcOrd="1" destOrd="0" parTransId="{F9B15AE6-41BF-4984-ABA1-7075AA40B918}" sibTransId="{FCEA33B8-74C0-498E-AE28-490095D958CC}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65912D89-6DC3-4E1E-BA26-9BAFD06E7C3D}" type="presOf" srcId="{2913AB88-C44E-4FF6-9B5A-2FCBE4188B86}" destId="{CFA59156-2D63-402D-A1E9-E9F88C95313A}" srcOrd="0" destOrd="0" presId="urn:microsoft.com/office/officeart/2005/8/layout/vList2"/>
    <dgm:cxn modelId="{9A1439CB-5F00-4066-BDED-87DC4F26DD2F}" srcId="{420FE836-15B6-40BC-9F25-40BD8E0A5E39}" destId="{2913AB88-C44E-4FF6-9B5A-2FCBE4188B86}" srcOrd="2" destOrd="0" parTransId="{AB48D831-5AC7-4EE5-8564-62275E2A2DDA}" sibTransId="{60264D55-2000-46EB-A90E-3498FC7A6067}"/>
    <dgm:cxn modelId="{FE64A6CC-1931-4608-B0DD-EBFE247FC31E}" type="presOf" srcId="{B8E93DB0-9784-471F-9EE9-A67BAEF6965C}" destId="{A784E36F-0B63-4FF8-AA1D-5417D959D237}" srcOrd="0" destOrd="0" presId="urn:microsoft.com/office/officeart/2005/8/layout/vList2"/>
    <dgm:cxn modelId="{8FDDBCD1-4E1E-479B-9C8D-FEA0225BC427}" type="presOf" srcId="{6819D456-DB70-4462-A4D0-E01F8287C35C}" destId="{F8657375-F6AF-454D-8B1A-A71022EE2F15}" srcOrd="0" destOrd="0" presId="urn:microsoft.com/office/officeart/2005/8/layout/vList2"/>
    <dgm:cxn modelId="{48F556E9-FFD3-4C75-8A8E-93F48C64D8A7}" srcId="{420FE836-15B6-40BC-9F25-40BD8E0A5E39}" destId="{B8E93DB0-9784-471F-9EE9-A67BAEF6965C}" srcOrd="3" destOrd="0" parTransId="{F9C7150F-B285-4F7C-A93F-38DD6715EE44}" sibTransId="{EA853FB0-833D-428C-9946-171F37ED6C62}"/>
    <dgm:cxn modelId="{A54BC6FE-6129-482D-8622-17D1B8D0F316}" type="presParOf" srcId="{61E18645-9A1E-41BA-8952-7654E9D4A096}" destId="{F8657375-F6AF-454D-8B1A-A71022EE2F15}" srcOrd="0" destOrd="0" presId="urn:microsoft.com/office/officeart/2005/8/layout/vList2"/>
    <dgm:cxn modelId="{9547E1AC-CEA5-443E-9548-8778B7D973AA}" type="presParOf" srcId="{61E18645-9A1E-41BA-8952-7654E9D4A096}" destId="{2A581299-9EDE-4CC3-99DE-E79BADEB3DD9}" srcOrd="1" destOrd="0" presId="urn:microsoft.com/office/officeart/2005/8/layout/vList2"/>
    <dgm:cxn modelId="{CD1627AC-AAD0-4306-AAA9-635B32B127E3}" type="presParOf" srcId="{61E18645-9A1E-41BA-8952-7654E9D4A096}" destId="{729E865C-C959-4C6D-ACFD-59365EF66CF4}" srcOrd="2" destOrd="0" presId="urn:microsoft.com/office/officeart/2005/8/layout/vList2"/>
    <dgm:cxn modelId="{6BDF08D8-9BC2-4D05-9214-1075C7E34982}" type="presParOf" srcId="{61E18645-9A1E-41BA-8952-7654E9D4A096}" destId="{1FC0611F-1498-44EF-87D2-10B5AEF5078C}" srcOrd="3" destOrd="0" presId="urn:microsoft.com/office/officeart/2005/8/layout/vList2"/>
    <dgm:cxn modelId="{ECDC1E74-9565-4676-AAA5-76769AFBE9C1}" type="presParOf" srcId="{61E18645-9A1E-41BA-8952-7654E9D4A096}" destId="{CFA59156-2D63-402D-A1E9-E9F88C95313A}" srcOrd="4" destOrd="0" presId="urn:microsoft.com/office/officeart/2005/8/layout/vList2"/>
    <dgm:cxn modelId="{8A60AF50-98B1-4B9A-9247-69E8268DF334}" type="presParOf" srcId="{61E18645-9A1E-41BA-8952-7654E9D4A096}" destId="{F4D3C8A9-1D48-4AB9-A3BA-13A086184205}" srcOrd="5" destOrd="0" presId="urn:microsoft.com/office/officeart/2005/8/layout/vList2"/>
    <dgm:cxn modelId="{8B3A309E-9E2D-4E0D-AC8E-D7445E41501E}" type="presParOf" srcId="{61E18645-9A1E-41BA-8952-7654E9D4A096}" destId="{A784E36F-0B63-4FF8-AA1D-5417D959D23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6480"/>
          <a:ext cx="5905502" cy="809495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Contract Validity and Enforceability</a:t>
          </a:r>
        </a:p>
      </dsp:txBody>
      <dsp:txXfrm>
        <a:off x="39516" y="45996"/>
        <a:ext cx="5826470" cy="730463"/>
      </dsp:txXfrm>
    </dsp:sp>
    <dsp:sp modelId="{729E865C-C959-4C6D-ACFD-59365EF66CF4}">
      <dsp:nvSpPr>
        <dsp:cNvPr id="0" name=""/>
        <dsp:cNvSpPr/>
      </dsp:nvSpPr>
      <dsp:spPr>
        <a:xfrm>
          <a:off x="0" y="722448"/>
          <a:ext cx="5905502" cy="645839"/>
        </a:xfrm>
        <a:prstGeom prst="roundRect">
          <a:avLst/>
        </a:prstGeom>
        <a:solidFill>
          <a:schemeClr val="accent1">
            <a:shade val="80000"/>
            <a:hueOff val="0"/>
            <a:satOff val="-27410"/>
            <a:lumOff val="137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Contract Creation</a:t>
          </a:r>
        </a:p>
      </dsp:txBody>
      <dsp:txXfrm>
        <a:off x="31527" y="753975"/>
        <a:ext cx="5842448" cy="582785"/>
      </dsp:txXfrm>
    </dsp:sp>
    <dsp:sp modelId="{CFA59156-2D63-402D-A1E9-E9F88C95313A}">
      <dsp:nvSpPr>
        <dsp:cNvPr id="0" name=""/>
        <dsp:cNvSpPr/>
      </dsp:nvSpPr>
      <dsp:spPr>
        <a:xfrm>
          <a:off x="0" y="1332046"/>
          <a:ext cx="5905502" cy="645839"/>
        </a:xfrm>
        <a:prstGeom prst="roundRect">
          <a:avLst/>
        </a:prstGeom>
        <a:solidFill>
          <a:schemeClr val="accent1">
            <a:shade val="80000"/>
            <a:hueOff val="0"/>
            <a:satOff val="-54820"/>
            <a:lumOff val="27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Classification of Contracts</a:t>
          </a:r>
        </a:p>
      </dsp:txBody>
      <dsp:txXfrm>
        <a:off x="31527" y="1363573"/>
        <a:ext cx="5842448" cy="582785"/>
      </dsp:txXfrm>
    </dsp:sp>
    <dsp:sp modelId="{A784E36F-0B63-4FF8-AA1D-5417D959D237}">
      <dsp:nvSpPr>
        <dsp:cNvPr id="0" name=""/>
        <dsp:cNvSpPr/>
      </dsp:nvSpPr>
      <dsp:spPr>
        <a:xfrm>
          <a:off x="0" y="1941650"/>
          <a:ext cx="5905502" cy="645839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Contract Termination</a:t>
          </a:r>
        </a:p>
      </dsp:txBody>
      <dsp:txXfrm>
        <a:off x="31527" y="1973177"/>
        <a:ext cx="5842448" cy="5827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66507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479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332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7298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677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5729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8242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0172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984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1388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9484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332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361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199" y="868277"/>
            <a:ext cx="8229600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10: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REAL ESTATE CONTRACT LAW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619248" y="2475051"/>
          <a:ext cx="5905502" cy="2971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599" y="6417871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#10  Real Estate Contract Law         Slide 10-1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64736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10: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Contract Law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Creation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Counteroffers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If offeree changes offer’s terms: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altered offer becomes counteroffer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original offer is void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original offeror gains the right of acceptance as the new offeree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If counteroffer is accepted, it becomes a binding contract</a:t>
            </a:r>
            <a:br>
              <a:rPr lang="en-US" sz="2400" dirty="0"/>
            </a:br>
            <a:endParaRPr lang="en-US" sz="24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Revocation -- </a:t>
            </a:r>
            <a:r>
              <a:rPr lang="en-US" sz="2400" dirty="0"/>
              <a:t>offeror may revoke / cancel offer </a:t>
            </a:r>
            <a:r>
              <a:rPr lang="en-US" sz="2400" b="1" dirty="0"/>
              <a:t>prior to communication of acceptance </a:t>
            </a:r>
            <a:r>
              <a:rPr lang="en-US" sz="2400" dirty="0"/>
              <a:t>by offeree  without penalty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Validity and Enforceability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Contract Creation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Classification of Contracts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Termination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#10  Real Estate Contract Law         Slide 10-10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6161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10: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Contract Law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Creation</a:t>
            </a:r>
          </a:p>
          <a:p>
            <a:pPr marL="400050" lvl="1" indent="0">
              <a:buNone/>
            </a:pPr>
            <a:endParaRPr lang="en-US" sz="11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Validity and Enforceability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Contract Creation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Classification of Contracts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Termination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#10  Real Estate Contract Law         Slide 10-11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59 offer counteroffer and acceptanc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3"/>
          <a:stretch/>
        </p:blipFill>
        <p:spPr bwMode="auto">
          <a:xfrm>
            <a:off x="3200400" y="838200"/>
            <a:ext cx="49530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03143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10: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Contract Law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Creation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Termination of an offer</a:t>
            </a:r>
          </a:p>
          <a:p>
            <a:pPr marL="400050" lvl="1" indent="0">
              <a:buNone/>
            </a:pPr>
            <a:endParaRPr lang="en-US" sz="1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Acceptance – becomes contract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Rejection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Revocation – offer withdrawn in time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Expiration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Counteroffer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Death or insanity – either party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Validity and Enforceability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Contract Creation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Classification of Contracts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Termination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#10  Real Estate Contract Law         Slide 10-12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3501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10: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Contract Law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Creation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Assignment of a contract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Assignable unless expressly prohibited or contract is a personal service contract (e.g., a listing)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Contract preparation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Restricted unless licensed as attorney or a party to the contract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Licensees must be aware of contract preparation restrictions in the states where they operate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Validity and Enforceability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Contract Creation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Classification of Contracts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Termination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#10  Real Estate Contract Law         Slide 10-13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58791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10: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Contract Law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Classification of Contracts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Validity and Enforceability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Creation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Classification of Contracts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Termination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#10  Real Estate Contract Law         Slide 10-14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60 classification of contract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" t="14521" r="3592" b="10767"/>
          <a:stretch/>
        </p:blipFill>
        <p:spPr bwMode="auto">
          <a:xfrm>
            <a:off x="3200400" y="1371601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54693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10: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Contract Law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5532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Classification of Contracts</a:t>
            </a:r>
          </a:p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600" b="1" dirty="0"/>
              <a:t>Oral vs. written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Oral contract = parol contract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Listings, sales contracts, leases &gt; year </a:t>
            </a:r>
            <a:r>
              <a:rPr lang="en-US" sz="2600" dirty="0">
                <a:sym typeface="Wingdings" panose="05000000000000000000" pitchFamily="2" charset="2"/>
              </a:rPr>
              <a:t>= must be written</a:t>
            </a:r>
            <a:br>
              <a:rPr lang="en-US" sz="2600" dirty="0"/>
            </a:br>
            <a:endParaRPr lang="en-US" sz="2600" dirty="0"/>
          </a:p>
          <a:p>
            <a:pPr marL="400050" lvl="1" indent="0">
              <a:buNone/>
            </a:pPr>
            <a:r>
              <a:rPr lang="en-US" sz="2600" b="1" dirty="0"/>
              <a:t>Express vs. implied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Express </a:t>
            </a:r>
            <a:r>
              <a:rPr lang="en-US" sz="2600" dirty="0">
                <a:sym typeface="Wingdings" panose="05000000000000000000" pitchFamily="2" charset="2"/>
              </a:rPr>
              <a:t>= a</a:t>
            </a:r>
            <a:r>
              <a:rPr lang="en-US" sz="2600" dirty="0"/>
              <a:t>ll terms manifestly stated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Implied </a:t>
            </a:r>
            <a:r>
              <a:rPr lang="en-US" sz="2600" dirty="0">
                <a:sym typeface="Wingdings" panose="05000000000000000000" pitchFamily="2" charset="2"/>
              </a:rPr>
              <a:t>= actions of parties suggest agreement</a:t>
            </a:r>
          </a:p>
          <a:p>
            <a:pPr marL="800100" lvl="2" indent="0">
              <a:buNone/>
            </a:pPr>
            <a:endParaRPr lang="en-US" sz="2200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Validity and Enforceability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Creation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Classification of Contracts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Termination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#10  Real Estate Contract Law         Slide 10-15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86530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10: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Contract Law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553200" cy="61277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Classification of Contracts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Unilateral vs. bilateral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Unilateral</a:t>
            </a:r>
            <a:r>
              <a:rPr lang="en-US" sz="2400" dirty="0"/>
              <a:t>: one party promises to perform if other party acts – but other party does not have to act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e.g., option-to-sell where seller must sell if buyer opts to buy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Bilateral</a:t>
            </a:r>
            <a:r>
              <a:rPr lang="en-US" sz="2400" dirty="0"/>
              <a:t>: both parties promise to perform in exchange for performance by other party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e.g., listing where broker finds buyer, seller sells property and compensates broker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Validity and Enforceability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Creation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Classification of Contracts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Termination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#10  Real Estate Contract Law         Slide 10-16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3676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10: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Contract Law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5532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Classification of Contracts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Executed vs. executory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Executed: </a:t>
            </a:r>
            <a:r>
              <a:rPr lang="en-US" sz="2400" dirty="0"/>
              <a:t>contract is fully performed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e.g., expired lease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Executory: </a:t>
            </a:r>
            <a:r>
              <a:rPr lang="en-US" sz="2400" dirty="0"/>
              <a:t>performance is yet to be completed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e.g., sales contract prior to closing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Validity and Enforceability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Creation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Classification of Contracts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Termination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#10  Real Estate Contract Law         Slide 10-17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40549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10: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Contract Law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5532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Termination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Forms of contract termination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Performance</a:t>
            </a:r>
            <a:r>
              <a:rPr lang="en-US" sz="2400" dirty="0"/>
              <a:t> – contract is fulfilled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Infeasibility </a:t>
            </a:r>
            <a:r>
              <a:rPr lang="en-US" sz="2400" dirty="0"/>
              <a:t>– impossible to perform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Mutual agreement </a:t>
            </a:r>
            <a:r>
              <a:rPr lang="en-US" sz="2400" dirty="0"/>
              <a:t>– parties agree to alternate form of action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Rescission</a:t>
            </a:r>
            <a:r>
              <a:rPr lang="en-US" sz="2400" dirty="0"/>
              <a:t> – cooling period nullification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Validity and Enforceability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Creation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Classification of Contracts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Contract Termination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#10  Real Estate Contract Law         Slide 10-18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18494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10: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Contract Law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5532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Termination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Forms of contract termination (cont.)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Revocation</a:t>
            </a:r>
            <a:r>
              <a:rPr lang="en-US" sz="2400" dirty="0"/>
              <a:t> – one party cancels without consent of the other party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Revoker may or may not incur liability</a:t>
            </a: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Abandonment</a:t>
            </a:r>
            <a:r>
              <a:rPr lang="en-US" sz="2400" dirty="0"/>
              <a:t> – failure to perform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E.g., listing agent abandons overpriced listing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Lapse</a:t>
            </a:r>
            <a:r>
              <a:rPr lang="en-US" sz="2400" dirty="0"/>
              <a:t> – contract expires on its deadline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Invalidity</a:t>
            </a:r>
            <a:r>
              <a:rPr lang="en-US" sz="2400" dirty="0"/>
              <a:t> – if void, need not be terminated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Breach</a:t>
            </a:r>
            <a:r>
              <a:rPr lang="en-US" sz="2400" dirty="0"/>
              <a:t> – one party defaults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Validity and Enforceability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Creation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Classification of Contracts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Contract Termination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#10  Real Estate Contract Law         Slide 10-19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278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10: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Contract Law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Validity and Enforceability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Contracts defined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Mutual promises based on a "meeting of the minds" to do (or refrain from doing) something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Potentially enforceable if created validly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Validity = complies with legal validity criteria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Contract Validity and Enforceability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Creation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Classification of Contracts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Termination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#10  Real Estate Contract Law         Slide 10-2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42245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10: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Contract Law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5532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Termination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Breach of contract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Default of contract for failure to perform terms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Gives other party right to legal recourse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Legal remedies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Rescission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Forfeiture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Suit for damages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Specific performance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Validity and Enforceability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Creation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Classification of Contracts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Contract Termination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#10  Real Estate Contract Law         Slide 10-20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6296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10: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Contract Law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Validity and Enforceability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Legal status of contracts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Valid</a:t>
            </a:r>
            <a:r>
              <a:rPr lang="en-US" sz="2400" dirty="0"/>
              <a:t>: meets all validity criteria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Void</a:t>
            </a:r>
            <a:r>
              <a:rPr lang="en-US" sz="2400" dirty="0"/>
              <a:t>: does not meet criteria; is not a contract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Voidable</a:t>
            </a:r>
            <a:r>
              <a:rPr lang="en-US" sz="2400" dirty="0"/>
              <a:t>: invalid if disaffirmed; enforceable if not disaffirmed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Valid yet unenforceable</a:t>
            </a:r>
            <a:r>
              <a:rPr lang="en-US" sz="2400" dirty="0"/>
              <a:t>: certain oral contracts, e.g., real property conveyance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Contract Validity and Enforceability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Creation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Classification of Contracts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Termination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#10  Real Estate Contract Law         Slide 10-3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9948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10: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Contract Law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Validity and Enforceability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Contract Validity and Enforceability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Creation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Classification of Contracts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Termination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#10  Real Estate Contract Law         Slide 10-4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Picture 2" descr="C:\Users\Owner\Documents\PREP\PREP COLLATERALS\VISUAL GRAPHICS\58 contract validity requirement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41"/>
          <a:stretch/>
        </p:blipFill>
        <p:spPr bwMode="auto">
          <a:xfrm>
            <a:off x="3276600" y="1371600"/>
            <a:ext cx="4876800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9676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10: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Contract Law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Validity and Enforceability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Validity Criteria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Competent parties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legal age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mentally capable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has legal authority to contract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Mutual consent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offer and acceptance / meeting of minds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must be unequivocal, unqualified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Valuable consideration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Two-way exchange of something valuable</a:t>
            </a: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Contract Validity and Enforceability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Creation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Classification of Contracts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Termination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#10  Real Estate Contract Law         Slide 10-5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3739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10: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Contract Law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Validity and Enforceability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Validity Criteria (cont.)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Legal purpose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Illegal acts are not contractible, i.e., are void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Voluntary, good faith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No duress, coercion, fraud or misrepresentation by either party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Violation creates right of rescission</a:t>
            </a:r>
            <a:br>
              <a:rPr lang="en-US" sz="2000" dirty="0"/>
            </a:b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Contract Validity and Enforceability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Creation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Classification of Contracts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Termination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#10  Real Estate Contract Law         Slide 10-6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3141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10: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Contract Law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Validity and Enforceability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Validity of a conveyance contract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To convey an interest in real property, the contract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Must be in writing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Must contain a legal description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Must be signed by one or more parties</a:t>
            </a:r>
            <a:br>
              <a:rPr lang="en-US" dirty="0"/>
            </a:br>
            <a:endParaRPr lang="en-US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Exception: leases for one year or less may be verbal and still enforceable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Contract Validity and Enforceability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Creation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Classification of Contracts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Termination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#10  Real Estate Contract Law         Slide 10-7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148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10: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Contract Law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Validity and Enforceability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Contract enforcement limitations</a:t>
            </a:r>
            <a:endParaRPr lang="en-US" sz="1000" b="1" dirty="0"/>
          </a:p>
          <a:p>
            <a:pPr marL="400050" lvl="1" indent="0">
              <a:buNone/>
            </a:pPr>
            <a:endParaRPr lang="en-US" sz="10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Statute of frauds: must be written to be enforceable</a:t>
            </a:r>
            <a:br>
              <a:rPr lang="en-US" sz="900" dirty="0"/>
            </a:br>
            <a:endParaRPr lang="en-US" sz="9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Statute of limitations: injured party must act within time frame</a:t>
            </a:r>
            <a:br>
              <a:rPr lang="en-US" sz="1000" dirty="0"/>
            </a:br>
            <a:endParaRPr lang="en-US" sz="1000" dirty="0"/>
          </a:p>
          <a:p>
            <a:pPr marL="400050" lvl="1" indent="0">
              <a:spcAft>
                <a:spcPts val="700"/>
              </a:spcAft>
              <a:buNone/>
            </a:pPr>
            <a:r>
              <a:rPr lang="en-US" sz="2400" b="1" dirty="0"/>
              <a:t>Electronic contracting</a:t>
            </a:r>
          </a:p>
          <a:p>
            <a:pPr lvl="1" indent="-342900">
              <a:spcAft>
                <a:spcPts val="7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E-contracting facilitates, expedites completion of transactions, file storage, doc sharing</a:t>
            </a:r>
          </a:p>
          <a:p>
            <a:pPr lvl="1" indent="-342900">
              <a:spcAft>
                <a:spcPts val="7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E-docs legally enforceable due to Uniform Electronic Signatures Act &amp; Electronic Signatures in Global, National Commerce Act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Contract Validity and Enforceability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Creation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Classification of Contracts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Termination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#10  Real Estate Contract Law         Slide 10-8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01142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10:</a:t>
            </a:r>
            <a:br>
              <a:rPr lang="en-US" sz="2400" dirty="0"/>
            </a:b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</a:t>
            </a:r>
            <a:br>
              <a:rPr lang="en-US" sz="2400" dirty="0"/>
            </a:br>
            <a:r>
              <a:rPr lang="en-US" sz="2400" dirty="0"/>
              <a:t>Contract Law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Creation</a:t>
            </a:r>
          </a:p>
          <a:p>
            <a:pPr marL="400050" lvl="1" indent="0">
              <a:buNone/>
            </a:pPr>
            <a:endParaRPr lang="en-US" sz="1100" dirty="0"/>
          </a:p>
          <a:p>
            <a:pPr marL="400050" lvl="1" indent="0">
              <a:buNone/>
            </a:pPr>
            <a:r>
              <a:rPr lang="en-US" sz="2400" b="1" dirty="0"/>
              <a:t>Offer and acceptance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Offeror</a:t>
            </a:r>
            <a:r>
              <a:rPr lang="en-US" sz="2400" dirty="0"/>
              <a:t> makes offer to </a:t>
            </a:r>
            <a:r>
              <a:rPr lang="en-US" sz="2400" b="1" dirty="0"/>
              <a:t>offeree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Valid offer and valid acceptance creates contract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Offeree </a:t>
            </a:r>
            <a:r>
              <a:rPr lang="en-US" b="1" dirty="0"/>
              <a:t>cannot alter </a:t>
            </a:r>
            <a:r>
              <a:rPr lang="en-US" dirty="0"/>
              <a:t>offer if accepting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Offeree has ‘reasonable time’ to accept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Offer becomes contract </a:t>
            </a:r>
            <a:r>
              <a:rPr lang="en-US" sz="2400" b="1" dirty="0"/>
              <a:t>on communication of acceptance</a:t>
            </a:r>
            <a:r>
              <a:rPr lang="en-US" sz="2400" dirty="0"/>
              <a:t> by offeree to offeror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if mailed, acceptance is complete when mailed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Validity and Enforceability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Contract Creation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Classification of Contracts</a:t>
            </a:r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Contract Termination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572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#10  Real Estate Contract Law         Slide 10-9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97178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891</TotalTime>
  <Words>1645</Words>
  <Application>Microsoft Office PowerPoint</Application>
  <PresentationFormat>On-screen Show (4:3)</PresentationFormat>
  <Paragraphs>375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Wingdings</vt:lpstr>
      <vt:lpstr>Office Theme</vt:lpstr>
      <vt:lpstr>1_Office Theme</vt:lpstr>
      <vt:lpstr>Unit 10: REAL ESTATE CONTRACT LAW</vt:lpstr>
      <vt:lpstr># 10:   Real Estate Contract Law </vt:lpstr>
      <vt:lpstr># 10:   Real Estate Contract Law </vt:lpstr>
      <vt:lpstr># 10:   Real Estate Contract Law </vt:lpstr>
      <vt:lpstr># 10:   Real Estate Contract Law </vt:lpstr>
      <vt:lpstr># 10:   Real Estate Contract Law </vt:lpstr>
      <vt:lpstr># 10:   Real Estate Contract Law </vt:lpstr>
      <vt:lpstr># 10:   Real Estate Contract Law </vt:lpstr>
      <vt:lpstr># 10:   Real Estate Contract Law </vt:lpstr>
      <vt:lpstr># 10:   Real Estate Contract Law </vt:lpstr>
      <vt:lpstr># 10:   Real Estate Contract Law </vt:lpstr>
      <vt:lpstr># 10:   Real Estate Contract Law </vt:lpstr>
      <vt:lpstr># 10:   Real Estate Contract Law </vt:lpstr>
      <vt:lpstr># 10:   Real Estate Contract Law </vt:lpstr>
      <vt:lpstr># 10:   Real Estate Contract Law </vt:lpstr>
      <vt:lpstr># 10:   Real Estate Contract Law </vt:lpstr>
      <vt:lpstr># 10:   Real Estate Contract Law </vt:lpstr>
      <vt:lpstr># 10:   Real Estate Contract Law </vt:lpstr>
      <vt:lpstr># 10:   Real Estate Contract Law </vt:lpstr>
      <vt:lpstr># 10:   Real Estate Contract Law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109</cp:revision>
  <cp:lastPrinted>2016-08-28T14:04:38Z</cp:lastPrinted>
  <dcterms:created xsi:type="dcterms:W3CDTF">2016-08-26T20:25:48Z</dcterms:created>
  <dcterms:modified xsi:type="dcterms:W3CDTF">2023-04-27T14:40:38Z</dcterms:modified>
</cp:coreProperties>
</file>